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0" r:id="rId6"/>
    <p:sldId id="292" r:id="rId7"/>
    <p:sldId id="265" r:id="rId8"/>
    <p:sldId id="272" r:id="rId9"/>
    <p:sldId id="262" r:id="rId10"/>
    <p:sldId id="273" r:id="rId11"/>
    <p:sldId id="282" r:id="rId12"/>
    <p:sldId id="269" r:id="rId13"/>
    <p:sldId id="277" r:id="rId14"/>
    <p:sldId id="291" r:id="rId15"/>
    <p:sldId id="279" r:id="rId16"/>
    <p:sldId id="280" r:id="rId17"/>
    <p:sldId id="285" r:id="rId18"/>
    <p:sldId id="283" r:id="rId19"/>
    <p:sldId id="284" r:id="rId20"/>
    <p:sldId id="274" r:id="rId21"/>
    <p:sldId id="287" r:id="rId22"/>
    <p:sldId id="301" r:id="rId23"/>
    <p:sldId id="302" r:id="rId24"/>
    <p:sldId id="303" r:id="rId25"/>
    <p:sldId id="286" r:id="rId26"/>
    <p:sldId id="294" r:id="rId27"/>
    <p:sldId id="295" r:id="rId28"/>
    <p:sldId id="296" r:id="rId29"/>
    <p:sldId id="297" r:id="rId30"/>
    <p:sldId id="298" r:id="rId31"/>
    <p:sldId id="278" r:id="rId32"/>
    <p:sldId id="299" r:id="rId33"/>
    <p:sldId id="300" r:id="rId34"/>
    <p:sldId id="293" r:id="rId35"/>
    <p:sldId id="304" r:id="rId36"/>
    <p:sldId id="3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4" autoAdjust="0"/>
    <p:restoredTop sz="93176" autoAdjust="0"/>
  </p:normalViewPr>
  <p:slideViewPr>
    <p:cSldViewPr snapToGrid="0">
      <p:cViewPr varScale="1">
        <p:scale>
          <a:sx n="77" d="100"/>
          <a:sy n="77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E1C0-7DCE-42AF-926A-28F04D06E112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599D0-ADE0-499A-BF9A-49BD3011A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2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599D0-ADE0-499A-BF9A-49BD3011A5F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7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31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3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26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5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0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8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870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256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0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58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4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49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2.jp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jpg"/><Relationship Id="rId17" Type="http://schemas.openxmlformats.org/officeDocument/2006/relationships/image" Target="../media/image46.jpg"/><Relationship Id="rId2" Type="http://schemas.openxmlformats.org/officeDocument/2006/relationships/image" Target="../media/image33.png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.jpg"/><Relationship Id="rId5" Type="http://schemas.openxmlformats.org/officeDocument/2006/relationships/image" Target="../media/image36.png"/><Relationship Id="rId15" Type="http://schemas.openxmlformats.org/officeDocument/2006/relationships/image" Target="../media/image44.jpg"/><Relationship Id="rId10" Type="http://schemas.openxmlformats.org/officeDocument/2006/relationships/image" Target="../media/image3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12" Type="http://schemas.openxmlformats.org/officeDocument/2006/relationships/image" Target="../media/image6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image" Target="../media/image93.jp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12" Type="http://schemas.openxmlformats.org/officeDocument/2006/relationships/image" Target="../media/image92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jpg"/><Relationship Id="rId5" Type="http://schemas.openxmlformats.org/officeDocument/2006/relationships/image" Target="../media/image85.jpg"/><Relationship Id="rId10" Type="http://schemas.openxmlformats.org/officeDocument/2006/relationships/image" Target="../media/image90.jpg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90.jpg"/><Relationship Id="rId7" Type="http://schemas.openxmlformats.org/officeDocument/2006/relationships/image" Target="../media/image91.jpg"/><Relationship Id="rId12" Type="http://schemas.openxmlformats.org/officeDocument/2006/relationships/image" Target="../media/image98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97.jpg"/><Relationship Id="rId5" Type="http://schemas.openxmlformats.org/officeDocument/2006/relationships/image" Target="../media/image84.jpg"/><Relationship Id="rId10" Type="http://schemas.openxmlformats.org/officeDocument/2006/relationships/image" Target="../media/image96.jpg"/><Relationship Id="rId4" Type="http://schemas.openxmlformats.org/officeDocument/2006/relationships/image" Target="../media/image82.jpg"/><Relationship Id="rId9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0.jpg"/><Relationship Id="rId7" Type="http://schemas.openxmlformats.org/officeDocument/2006/relationships/image" Target="../media/image9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103.jpg"/><Relationship Id="rId5" Type="http://schemas.openxmlformats.org/officeDocument/2006/relationships/image" Target="../media/image84.jpg"/><Relationship Id="rId10" Type="http://schemas.openxmlformats.org/officeDocument/2006/relationships/image" Target="../media/image102.jpg"/><Relationship Id="rId4" Type="http://schemas.openxmlformats.org/officeDocument/2006/relationships/image" Target="../media/image82.jpg"/><Relationship Id="rId9" Type="http://schemas.openxmlformats.org/officeDocument/2006/relationships/image" Target="../media/image10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7E338-B357-449C-A3AA-8B0104282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285" y="597207"/>
            <a:ext cx="4992056" cy="1504281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285" y="3280042"/>
            <a:ext cx="9279348" cy="2593985"/>
          </a:xfrm>
        </p:spPr>
        <p:txBody>
          <a:bodyPr>
            <a:noAutofit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題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目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點餐卡辨識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長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詹逸宏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    員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呂騏佑、張昌暉、</a:t>
            </a:r>
            <a:r>
              <a:rPr lang="zh-TW" altLang="en-US" sz="32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謝宗佑</a:t>
            </a:r>
            <a:endParaRPr lang="en-US" altLang="zh-TW" sz="3200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陳朝烈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98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EB053-1BDD-496B-B152-F7192DE1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4"/>
            <a:ext cx="2324430" cy="49223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25F390-53B5-414D-978D-619A308B8C2E}"/>
              </a:ext>
            </a:extLst>
          </p:cNvPr>
          <p:cNvSpPr txBox="1"/>
          <p:nvPr/>
        </p:nvSpPr>
        <p:spPr>
          <a:xfrm>
            <a:off x="838200" y="943734"/>
            <a:ext cx="72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B3639A-E767-4630-8D47-577B96C1434C}"/>
              </a:ext>
            </a:extLst>
          </p:cNvPr>
          <p:cNvSpPr txBox="1"/>
          <p:nvPr/>
        </p:nvSpPr>
        <p:spPr>
          <a:xfrm>
            <a:off x="3976862" y="943734"/>
            <a:ext cx="77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C234DD4-2393-42BC-ADAB-1551EED8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8" y="1343844"/>
            <a:ext cx="2238798" cy="47409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3B207E-B3CE-15CF-4C8F-D5540F767569}"/>
              </a:ext>
            </a:extLst>
          </p:cNvPr>
          <p:cNvSpPr txBox="1"/>
          <p:nvPr/>
        </p:nvSpPr>
        <p:spPr>
          <a:xfrm>
            <a:off x="6479458" y="1720645"/>
            <a:ext cx="3106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把文字部分膨脹，因為重點在於抓出格子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缺點在於有些地方也會出現方格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不要的格子我們打算給他價位為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，就像沒有一樣</a:t>
            </a:r>
          </a:p>
        </p:txBody>
      </p:sp>
    </p:spTree>
    <p:extLst>
      <p:ext uri="{BB962C8B-B14F-4D97-AF65-F5344CB8AC3E}">
        <p14:creationId xmlns:p14="http://schemas.microsoft.com/office/powerpoint/2010/main" val="387382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D621-7EC7-E3C3-DA23-855E6F09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CE10C-9D26-152C-465B-EFD92EED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11617-0BE8-C289-6576-2EB821E9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y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將輪廓分組，再按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x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排序每組，最終返回按行列順序排列的輪廓列表。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/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每個輪廓的點座標集，格式為 [[點集1], [點集2], ...]，其中每個點的格式為 (x, y)。 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D41DC695-10FD-0FDD-FF03-6F9D6F16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83503"/>
              </p:ext>
            </p:extLst>
          </p:nvPr>
        </p:nvGraphicFramePr>
        <p:xfrm>
          <a:off x="838200" y="2880360"/>
          <a:ext cx="10929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grid_contours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這些輪廓是從二值圖像中檢測到的，並且需要按照特定的方式（例如：依據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座標）進行排序。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8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篩選格子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2A0908-A595-B71E-B4AB-AB2B5D7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圖像中的輪廓檢測，並篩選出符合一定條件的區域，這些區域可能是圖像中的「格子」或特定物體的邊界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Search(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area_min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area_max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grid_contours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符合條件的輪廓列表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34E60F7C-766E-B3EF-4DB1-648A7BDF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55379"/>
              </p:ext>
            </p:extLst>
          </p:nvPr>
        </p:nvGraphicFramePr>
        <p:xfrm>
          <a:off x="838200" y="2516863"/>
          <a:ext cx="10929258" cy="239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600118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輸入膨脹後的圖片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area_min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用於指定篩選輪廓時的最小面積。只有面積大於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area_min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area_max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用於指定篩選輪廓時的最大面積。只有面積小於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area_max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1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838C7A-347C-4A65-819D-2A6B9AB82465}"/>
              </a:ext>
            </a:extLst>
          </p:cNvPr>
          <p:cNvSpPr txBox="1"/>
          <p:nvPr/>
        </p:nvSpPr>
        <p:spPr>
          <a:xfrm>
            <a:off x="838200" y="943734"/>
            <a:ext cx="72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65CB-FDB1-4224-BDDB-16F5768E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5"/>
            <a:ext cx="1678561" cy="35546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CF835E-E210-4E9E-8F15-DCF8832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8" y="1478325"/>
            <a:ext cx="1615058" cy="342012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82469B-6777-479E-A38C-36B19C577734}"/>
              </a:ext>
            </a:extLst>
          </p:cNvPr>
          <p:cNvSpPr txBox="1"/>
          <p:nvPr/>
        </p:nvSpPr>
        <p:spPr>
          <a:xfrm>
            <a:off x="2590168" y="96323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51A27E9-6020-44F5-8E59-9595CDA4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17" y="1478325"/>
            <a:ext cx="2871019" cy="49923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F38408-5FC9-DA40-7495-872E8B498C9D}"/>
              </a:ext>
            </a:extLst>
          </p:cNvPr>
          <p:cNvSpPr txBox="1"/>
          <p:nvPr/>
        </p:nvSpPr>
        <p:spPr>
          <a:xfrm>
            <a:off x="7275536" y="1478325"/>
            <a:ext cx="269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利用面積大小去篩選出我們要的方格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每一個方格都把座標存起來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如右圖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拿到座標後就可以拿這些座標來切割圖片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021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741CF-5856-A22B-E046-1942529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圖片切割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7E7A21-6063-9ACF-B63A-2C87176F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03997"/>
            <a:ext cx="1999783" cy="38814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DE65-8017-4FF0-CE33-4FD53D99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25" y="1580564"/>
            <a:ext cx="3991532" cy="21243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A7199FC-2D89-5B58-6539-A9632A5B8B7C}"/>
              </a:ext>
            </a:extLst>
          </p:cNvPr>
          <p:cNvSpPr txBox="1"/>
          <p:nvPr/>
        </p:nvSpPr>
        <p:spPr>
          <a:xfrm>
            <a:off x="6970465" y="1580564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利用剛剛收集到的座標，對有劃記的點餐卡進行切割</a:t>
            </a:r>
          </a:p>
        </p:txBody>
      </p:sp>
    </p:spTree>
    <p:extLst>
      <p:ext uri="{BB962C8B-B14F-4D97-AF65-F5344CB8AC3E}">
        <p14:creationId xmlns:p14="http://schemas.microsoft.com/office/powerpoint/2010/main" val="83376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10FDB47-6AB9-41DD-465D-6F8E1101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56EDE61-A1D2-DFF6-945D-18FD187A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sobel_x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找出值線與橫線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分別代表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邊緣檢測後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CB7126-2D53-CD5C-F5B0-1B705A76C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17189"/>
              </p:ext>
            </p:extLst>
          </p:nvPr>
        </p:nvGraphicFramePr>
        <p:xfrm>
          <a:off x="838200" y="2322563"/>
          <a:ext cx="9844974" cy="102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每個切割完的方格圖片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2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2AE9F88-7F04-A518-C36D-05FBA893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C5CF49-3838-F975-426B-C63942F1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1358216"/>
            <a:ext cx="2145653" cy="97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4ABA47-D530-97AF-BE9B-DC053DBF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2522330"/>
            <a:ext cx="2145653" cy="9787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E941C4-3DF6-F400-E189-30FBE45D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8" y="1343844"/>
            <a:ext cx="2145653" cy="9787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ED52E0-3884-6E7A-2285-16552248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7" y="2522329"/>
            <a:ext cx="2145653" cy="9787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BFD2C76-FF0F-C577-FAD6-6AA4EBC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35" y="1358215"/>
            <a:ext cx="2145653" cy="9787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1E5497-B3B2-48DB-F1A5-10553F53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68" y="2488917"/>
            <a:ext cx="2145653" cy="9787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299D45F-5B24-9EB6-393F-0E0310919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2" y="1343844"/>
            <a:ext cx="2145653" cy="9787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B0EA-3CE2-F7BB-2EF9-93972CEDF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69" y="2488591"/>
            <a:ext cx="2145653" cy="9787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FA4C20-E8B7-FAD2-E232-73C6E6276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69" y="1363018"/>
            <a:ext cx="2145653" cy="9787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ED88F99-AEC7-41E1-E34D-6A7E55FA4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0" y="2522328"/>
            <a:ext cx="2145653" cy="97871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BC327B-1F3E-F4F6-9A99-D28ABB277722}"/>
              </a:ext>
            </a:extLst>
          </p:cNvPr>
          <p:cNvSpPr txBox="1"/>
          <p:nvPr/>
        </p:nvSpPr>
        <p:spPr>
          <a:xfrm>
            <a:off x="280566" y="3786795"/>
            <a:ext cx="1150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上圖為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來找出直線與橫線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如果直接使用上圖找線會是錯的，因為從上面的圖片可以看到被切割的圖片也把格子邊框切出來了，那些線是不需要的，而且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完之後原本一條線被分為兩條線了，因此後續還需要做一些處理</a:t>
            </a:r>
          </a:p>
        </p:txBody>
      </p:sp>
    </p:spTree>
    <p:extLst>
      <p:ext uri="{BB962C8B-B14F-4D97-AF65-F5344CB8AC3E}">
        <p14:creationId xmlns:p14="http://schemas.microsoft.com/office/powerpoint/2010/main" val="178624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>
            <a:extLst>
              <a:ext uri="{FF2B5EF4-FFF2-40B4-BE49-F238E27FC236}">
                <a16:creationId xmlns:a16="http://schemas.microsoft.com/office/drawing/2014/main" id="{C4EAB2A0-A7FE-D126-0A53-FA525EA1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8" y="1026339"/>
            <a:ext cx="2475248" cy="52417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9CF41-CC30-3E0A-E41F-28A6CB7E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1806"/>
            <a:ext cx="8596668" cy="13208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統計線的數量之前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600E9-80DB-4B92-5020-CD3BD182AA36}"/>
              </a:ext>
            </a:extLst>
          </p:cNvPr>
          <p:cNvSpPr/>
          <p:nvPr/>
        </p:nvSpPr>
        <p:spPr>
          <a:xfrm>
            <a:off x="2494722" y="1921879"/>
            <a:ext cx="357808" cy="324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2C2E3-4F0D-CC21-6463-F8C13FD6A630}"/>
              </a:ext>
            </a:extLst>
          </p:cNvPr>
          <p:cNvSpPr txBox="1"/>
          <p:nvPr/>
        </p:nvSpPr>
        <p:spPr>
          <a:xfrm>
            <a:off x="7838418" y="1794288"/>
            <a:ext cx="2871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邊緣偵測後一條會變成兩條，利用膨脹運算變成一條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12EDD4F-DE6C-291B-F576-7269BB8F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02" y="3647190"/>
            <a:ext cx="1581784" cy="86279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347720B-F20C-73A5-2458-222F27D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06" y="3667478"/>
            <a:ext cx="1581784" cy="85309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4418616-38EA-49AA-7965-0B431207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06" y="1921879"/>
            <a:ext cx="1581784" cy="9365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D6352A6-7A9A-0E77-4DF8-9C92869B6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02" y="1921879"/>
            <a:ext cx="1581784" cy="9365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CD18E13-1364-8240-6B03-83C71921F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06" y="5308402"/>
            <a:ext cx="1581784" cy="88128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76F34BF-DDFA-0950-E92B-6D4A8901F6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02" y="5308402"/>
            <a:ext cx="1581784" cy="881280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027D4C4-6A19-869B-5E44-6A3DF8A91137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>
            <a:off x="4562898" y="2858462"/>
            <a:ext cx="0" cy="809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32ADD19-6D57-B839-0D50-6CC044FBB805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562898" y="4520576"/>
            <a:ext cx="0" cy="787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504494E-1FB8-E4F4-C4C0-357225F1A5DA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>
            <a:off x="6859494" y="2858461"/>
            <a:ext cx="0" cy="788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0690494-DE4C-EA2C-FE77-0398F77D878D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6859494" y="4509981"/>
            <a:ext cx="0" cy="7984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7452E80-2508-0CBA-7A36-EA9CB78332E6}"/>
              </a:ext>
            </a:extLst>
          </p:cNvPr>
          <p:cNvSpPr txBox="1"/>
          <p:nvPr/>
        </p:nvSpPr>
        <p:spPr>
          <a:xfrm>
            <a:off x="4721415" y="3036028"/>
            <a:ext cx="20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BBE884-1163-C413-1366-7E79D429BC87}"/>
              </a:ext>
            </a:extLst>
          </p:cNvPr>
          <p:cNvSpPr txBox="1"/>
          <p:nvPr/>
        </p:nvSpPr>
        <p:spPr>
          <a:xfrm>
            <a:off x="5277711" y="4703839"/>
            <a:ext cx="790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765925-44D7-5618-A31E-69941D8C9F83}"/>
              </a:ext>
            </a:extLst>
          </p:cNvPr>
          <p:cNvSpPr txBox="1"/>
          <p:nvPr/>
        </p:nvSpPr>
        <p:spPr>
          <a:xfrm>
            <a:off x="3772006" y="1219488"/>
            <a:ext cx="99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sobel_x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B2029B-49E7-1457-D85B-2784A90FA21D}"/>
              </a:ext>
            </a:extLst>
          </p:cNvPr>
          <p:cNvSpPr txBox="1"/>
          <p:nvPr/>
        </p:nvSpPr>
        <p:spPr>
          <a:xfrm>
            <a:off x="6024298" y="1216188"/>
            <a:ext cx="99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7C52BEC-2868-62A1-06A8-70313B226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72" y="5751532"/>
            <a:ext cx="1028700" cy="438150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1B3ADBC7-9BFE-4510-4006-DDF6722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40" y="5751532"/>
            <a:ext cx="1028700" cy="43815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D5973B5-50B5-8298-BE89-92E3F1922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40" y="5157564"/>
            <a:ext cx="1028700" cy="43815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10FDEFE-B407-7DCE-87C2-7DCBB09D4E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72" y="5157564"/>
            <a:ext cx="1028700" cy="43815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5D88466E-4C74-37FB-A422-CE2DB6E47EC5}"/>
              </a:ext>
            </a:extLst>
          </p:cNvPr>
          <p:cNvSpPr/>
          <p:nvPr/>
        </p:nvSpPr>
        <p:spPr>
          <a:xfrm>
            <a:off x="8984973" y="5003485"/>
            <a:ext cx="2564295" cy="1367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ADA1AFE-33B1-A3FF-A69F-6488622FB1A3}"/>
              </a:ext>
            </a:extLst>
          </p:cNvPr>
          <p:cNvSpPr txBox="1"/>
          <p:nvPr/>
        </p:nvSpPr>
        <p:spPr>
          <a:xfrm>
            <a:off x="8831536" y="3688465"/>
            <a:ext cx="2871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下圖為膨脹與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close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運算比較，我們主要採用膨脹而已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上面是膨脹，下面是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close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88B9291-D1EB-0C04-B01D-A483C61B6834}"/>
              </a:ext>
            </a:extLst>
          </p:cNvPr>
          <p:cNvCxnSpPr>
            <a:cxnSpLocks/>
          </p:cNvCxnSpPr>
          <p:nvPr/>
        </p:nvCxnSpPr>
        <p:spPr>
          <a:xfrm>
            <a:off x="2943403" y="2107095"/>
            <a:ext cx="6418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5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7DA0-5F10-7A6F-5D16-5AACB25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651E17-4F32-F540-19A3-E7025597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DD5EFFF-FBB9-6B08-02E8-F29B038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用來統計線的數量，過濾掉較短的線段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count_lines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offset)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符合長度條件的直線數量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21484E-A2E9-B9F7-2B5D-07E8C12A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62899"/>
              </p:ext>
            </p:extLst>
          </p:nvPr>
        </p:nvGraphicFramePr>
        <p:xfrm>
          <a:off x="838200" y="2222976"/>
          <a:ext cx="9844974" cy="172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經過處理完的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sobelx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圖片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灰階、切割、膨脹等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用來篩選符合長度條件的區域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45037C-E735-1865-912E-D64EFA92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8E7920E-C552-AB78-9283-4B18957B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0" y="2749905"/>
            <a:ext cx="1627933" cy="48922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A560FB8-A099-8928-9759-3593A5C9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770" y="2743417"/>
            <a:ext cx="1627933" cy="4867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B1F82F-C0B7-A1EE-51FE-85452A1B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73" y="2805635"/>
            <a:ext cx="1627932" cy="4634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7D01A-356A-04F8-D446-24DD5759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428" y="2772566"/>
            <a:ext cx="1627933" cy="49631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DAAB246-CC2E-6ED7-0E84-26A8A075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671" y="2735100"/>
            <a:ext cx="1627933" cy="504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D74F07F-E2EB-DBBF-5381-AF3E6433B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473" y="3477442"/>
            <a:ext cx="4428008" cy="8243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46A0DE-3350-3ED2-ACFD-CF2901528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71" y="1343844"/>
            <a:ext cx="1028700" cy="4381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BF7E475-6B16-DBF3-6EF9-71745BB74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71" y="2059503"/>
            <a:ext cx="102870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B84676A-62E1-BA72-30C3-53D88187F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70" y="1360961"/>
            <a:ext cx="1028700" cy="43815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B40DA7-F4ED-6EAE-0621-E0D97E120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55" y="2055433"/>
            <a:ext cx="1028700" cy="4381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F5D0C22-E156-6490-0F11-0468F1C7D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0" y="1360961"/>
            <a:ext cx="1028700" cy="4381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11BA530-1BD1-34A6-ED0E-7C8991A15E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0" y="2055433"/>
            <a:ext cx="1028700" cy="4381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2EEBE7C-0518-2CB5-949B-7A5B6005CD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3" y="1360961"/>
            <a:ext cx="1028700" cy="4381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6BAEC2A-2067-B777-2B9C-8B89C95D66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3" y="2055996"/>
            <a:ext cx="1028700" cy="4381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A521BD2-5FC8-7608-2EBA-2B551379C1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72" y="1360961"/>
            <a:ext cx="1028700" cy="43815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CF5A560-186F-DEED-35F3-1F48BBFA80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72" y="2055996"/>
            <a:ext cx="1028700" cy="43815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3844733-3122-4309-CBE6-B31742ABF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7215" y="4869786"/>
            <a:ext cx="8681956" cy="82361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0334A69-D13B-5050-435D-432436A816BA}"/>
              </a:ext>
            </a:extLst>
          </p:cNvPr>
          <p:cNvSpPr txBox="1"/>
          <p:nvPr/>
        </p:nvSpPr>
        <p:spPr>
          <a:xfrm>
            <a:off x="57580" y="2710502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垂直線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B8D701-DE80-E5DC-C0E7-B1F020B2E87F}"/>
              </a:ext>
            </a:extLst>
          </p:cNvPr>
          <p:cNvSpPr txBox="1"/>
          <p:nvPr/>
        </p:nvSpPr>
        <p:spPr>
          <a:xfrm>
            <a:off x="54665" y="2994516"/>
            <a:ext cx="13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水平線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D30145-E8AC-ADBB-E401-83E7E53811CE}"/>
              </a:ext>
            </a:extLst>
          </p:cNvPr>
          <p:cNvSpPr txBox="1"/>
          <p:nvPr/>
        </p:nvSpPr>
        <p:spPr>
          <a:xfrm>
            <a:off x="112322" y="1360961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sobel_x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D15105-E2CA-4497-383D-70F20391CDC3}"/>
              </a:ext>
            </a:extLst>
          </p:cNvPr>
          <p:cNvSpPr txBox="1"/>
          <p:nvPr/>
        </p:nvSpPr>
        <p:spPr>
          <a:xfrm>
            <a:off x="112322" y="2092016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8194EE-E7AD-ED57-BC81-B1F665E89FFC}"/>
              </a:ext>
            </a:extLst>
          </p:cNvPr>
          <p:cNvSpPr txBox="1"/>
          <p:nvPr/>
        </p:nvSpPr>
        <p:spPr>
          <a:xfrm>
            <a:off x="1407215" y="4378167"/>
            <a:ext cx="253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太短的線會過濾掉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C64DC0-77CA-4256-F3C3-0B344C5DF242}"/>
              </a:ext>
            </a:extLst>
          </p:cNvPr>
          <p:cNvSpPr txBox="1"/>
          <p:nvPr/>
        </p:nvSpPr>
        <p:spPr>
          <a:xfrm>
            <a:off x="1423592" y="5797198"/>
            <a:ext cx="83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膨脹完輸出圖片是黑的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原因不明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，正常化圖像範圍後有顯示出來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73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938" y="245806"/>
            <a:ext cx="10246124" cy="587396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規格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鏡頭向下拍攝桌上的點餐卡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手持手機拍攝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計算總金額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FPS:1s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功耗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:unknown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 rate: unknown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點餐卡圖像大小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傳輸照片到電腦，顯示總金額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正字劃記、手機拍攝角度約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度、光影變化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恆亮、不閃爍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準備樣本測試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62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BF4E0-04AC-4A5B-A759-ABC65485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9501"/>
            <a:ext cx="10994813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功能描述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將每一格的線條數量與那一格的價錢相乘，求單一品項的總價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函式</a:t>
            </a:r>
            <a:r>
              <a:rPr lang="en-US" altLang="zh-TW" dirty="0"/>
              <a:t>: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calculate_total_price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all_line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price_list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返回值：總金額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8365DE-8F54-4455-863F-603EFC4E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33798"/>
              </p:ext>
            </p:extLst>
          </p:nvPr>
        </p:nvGraphicFramePr>
        <p:xfrm>
          <a:off x="838199" y="2429453"/>
          <a:ext cx="9844974" cy="155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all_line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每個格子中線條數量列表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53399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price_list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每個格子的單價列表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22474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876C1CB9-9DD1-4AC5-AD7A-3D93AA2F5B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5FC994-28B2-3753-1AF1-AA8ACFD2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978719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337D226-D189-946B-73AA-A804B105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552450"/>
            <a:ext cx="2239962" cy="482079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BF593A7-A521-A823-A1A2-814FAC8C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381C84-284F-92C0-6726-7FD9C774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54" y="1552450"/>
            <a:ext cx="136226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4CF12-B2FC-C6BF-8D11-416D60D3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805AC6-1284-BC1B-7B4C-C4700A487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80" y="1270000"/>
            <a:ext cx="2440531" cy="516869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9DBFCB-9266-BC08-442D-8F9C2E274F5D}"/>
              </a:ext>
            </a:extLst>
          </p:cNvPr>
          <p:cNvSpPr txBox="1"/>
          <p:nvPr/>
        </p:nvSpPr>
        <p:spPr>
          <a:xfrm>
            <a:off x="7911725" y="563569"/>
            <a:ext cx="435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先對中間大格子部分測試辨識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第一段直線數量為垂直線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第二段直線數量為水平線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第三段表示第幾格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對應中間圖片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第四段為垂直水平總共幾條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CCDC1-9989-D7DE-0B64-2327254C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39" y="657087"/>
            <a:ext cx="1613686" cy="8824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A5732C-D29B-F21E-1892-D24D0CD0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59" y="1755011"/>
            <a:ext cx="1613687" cy="8908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62AA28-B762-8685-6813-8BF2677F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306" y="2867847"/>
            <a:ext cx="1670419" cy="8908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3B7451-C373-BE6A-35C4-309446D2F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06" y="5087012"/>
            <a:ext cx="1613687" cy="8908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016819B-3071-2B03-D4CE-58F2C1CE9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06" y="3980683"/>
            <a:ext cx="1661340" cy="8952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58384B-14F9-5989-8F2C-E781CF1B2AA3}"/>
              </a:ext>
            </a:extLst>
          </p:cNvPr>
          <p:cNvSpPr/>
          <p:nvPr/>
        </p:nvSpPr>
        <p:spPr>
          <a:xfrm>
            <a:off x="430372" y="2916842"/>
            <a:ext cx="2372083" cy="2671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300B243-63C2-5AE2-028F-877FD2FCC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66" y="7730"/>
            <a:ext cx="3202885" cy="67825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4BD06C9-4C66-8D6C-979F-B3FEDB937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779" y="5463480"/>
            <a:ext cx="244826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CD4B7-7CB9-360B-6B40-FB63C91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A951AD-A8C4-200C-77DD-61108A2F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2463431" cy="521668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3E4099-0DFE-9692-7AE3-60DA23FD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03" y="708579"/>
            <a:ext cx="1488098" cy="8536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77DCD0-D14A-1486-46AB-30E5A56B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449" y="1735818"/>
            <a:ext cx="1510013" cy="8371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E62A69-0651-E543-A86B-00073DC2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796" y="2700316"/>
            <a:ext cx="1543665" cy="8441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0A26DE-D9B7-E4E6-0D96-54E517676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796" y="3671849"/>
            <a:ext cx="1543665" cy="8522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6755E8-A3FE-0FB8-CBD7-2A165211B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866" y="4651422"/>
            <a:ext cx="1576280" cy="8406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4879C3-B661-1464-2A57-679BD6DC0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544" y="5630996"/>
            <a:ext cx="1549917" cy="85568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C6E73D-3F23-AC1C-920C-930E71C37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7" y="745080"/>
            <a:ext cx="1488098" cy="80187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D3F0AC9-EB10-8551-76CF-DB9B0F53E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048" y="1735818"/>
            <a:ext cx="1488098" cy="81242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8E55DCD-4A84-D521-BAE2-CCCE4C145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837" y="2700317"/>
            <a:ext cx="1543666" cy="80966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6BD1549-4696-1B21-0BE3-13A573610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2373" y="3671849"/>
            <a:ext cx="1543665" cy="85669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50773C5-4D64-D921-A9D1-A0B2BCB9FC3E}"/>
              </a:ext>
            </a:extLst>
          </p:cNvPr>
          <p:cNvSpPr txBox="1"/>
          <p:nvPr/>
        </p:nvSpPr>
        <p:spPr>
          <a:xfrm>
            <a:off x="7081399" y="1222514"/>
            <a:ext cx="350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小格子也試一試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6C2211-7CE1-FBAA-D066-67E3AB1BDC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37" y="4996736"/>
            <a:ext cx="246731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5D710-7BA4-2AE5-295B-F0B2D49E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316489-4BA2-A4C5-6336-282DD5818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413736" cy="511144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99D077-C9F2-2085-EE21-4F3F3F12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32" y="1270000"/>
            <a:ext cx="1848108" cy="990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8B472A-CC0F-6F64-9F1E-343870AC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32" y="2590800"/>
            <a:ext cx="1800476" cy="981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071FC1-55F4-C4B6-A8F0-2ABD5A12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889" y="3908284"/>
            <a:ext cx="1867161" cy="101931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4E83F5-D300-E3A2-1739-388671E4958E}"/>
              </a:ext>
            </a:extLst>
          </p:cNvPr>
          <p:cNvSpPr txBox="1"/>
          <p:nvPr/>
        </p:nvSpPr>
        <p:spPr>
          <a:xfrm>
            <a:off x="5551319" y="1242391"/>
            <a:ext cx="350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正字亂畫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D10C40-317C-9B8F-9AFE-E9B22A673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19" y="4394127"/>
            <a:ext cx="247684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F5BF5-34D1-AD41-E888-964044EB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9690E-2524-41BA-5CEF-B193AB330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試試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、取差值、光流等方式比較差異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85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5944B-1B0D-06CC-F71A-F2EE9E38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7F288D-B4A9-0D7C-6AEA-670A58837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9" y="660400"/>
            <a:ext cx="2473370" cy="5237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138A8-B46F-92FD-38B0-6E63EA4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27" y="660400"/>
            <a:ext cx="5815158" cy="37519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CE1693-1A32-B4AE-89CB-30B99DB25355}"/>
              </a:ext>
            </a:extLst>
          </p:cNvPr>
          <p:cNvSpPr txBox="1"/>
          <p:nvPr/>
        </p:nvSpPr>
        <p:spPr>
          <a:xfrm>
            <a:off x="3647660" y="4576323"/>
            <a:ext cx="269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這是使用原圖下去跑的結果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37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4A3D3-21DB-991D-96C7-D2A3CD97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64B39B-8A47-309E-5CD8-144F598EA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16" y="660400"/>
            <a:ext cx="9791221" cy="55184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1A0E72C-B4DB-A30B-E90F-CE3546868101}"/>
              </a:ext>
            </a:extLst>
          </p:cNvPr>
          <p:cNvSpPr txBox="1"/>
          <p:nvPr/>
        </p:nvSpPr>
        <p:spPr>
          <a:xfrm>
            <a:off x="526773" y="6197600"/>
            <a:ext cx="481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這是經過二值化、膨脹下去跑的結果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493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735FD4D3-4264-6643-40F9-1BB400E9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871F33-48B3-88B5-315B-767895E4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25802"/>
            <a:ext cx="7478169" cy="4477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5321957" y="5080174"/>
            <a:ext cx="310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為避免兩張圖大小不一，先將兩張圖設為相同大小</a:t>
            </a:r>
            <a:endParaRPr lang="zh-TW" altLang="en-US" dirty="0"/>
          </a:p>
        </p:txBody>
      </p:sp>
      <p:pic>
        <p:nvPicPr>
          <p:cNvPr id="17" name="圖片 16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A7E06901-D8C4-A5B5-FCB6-42539678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13453" y="1223771"/>
            <a:ext cx="8692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兩張圖灰階高斯模糊後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cv2.absdiff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取差值，經過除噪點後將兩者相差的座標畫上輪廓，為避免非證字號劃記誤判，可設置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min_area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最小面積閾值以過濾過小的輪廓面積。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8DDA97-883D-A96A-3184-E7604C05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9" t="28202" r="5676" b="-8493"/>
          <a:stretch/>
        </p:blipFill>
        <p:spPr>
          <a:xfrm>
            <a:off x="2539377" y="2182176"/>
            <a:ext cx="2171362" cy="4469608"/>
          </a:xfrm>
          <a:prstGeom prst="rect">
            <a:avLst/>
          </a:prstGeom>
        </p:spPr>
      </p:pic>
      <p:pic>
        <p:nvPicPr>
          <p:cNvPr id="14" name="圖片 13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BE61D916-AC50-0EEB-098A-55C8B854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23" y="2082462"/>
            <a:ext cx="2204823" cy="466903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891822-BA08-54E5-862B-AF05179C16C4}"/>
              </a:ext>
            </a:extLst>
          </p:cNvPr>
          <p:cNvSpPr txBox="1"/>
          <p:nvPr/>
        </p:nvSpPr>
        <p:spPr>
          <a:xfrm>
            <a:off x="913453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7BD78D-E074-2CD8-A481-D139E136BB61}"/>
              </a:ext>
            </a:extLst>
          </p:cNvPr>
          <p:cNvSpPr txBox="1"/>
          <p:nvPr/>
        </p:nvSpPr>
        <p:spPr>
          <a:xfrm>
            <a:off x="4996392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畫上輪廓後：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24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BF622-52D6-4897-A3D7-9EDA09EF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80191" cy="725044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breakdown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12C3AFE-03EE-48DD-A69F-BF23C662FE0F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H="1">
            <a:off x="5600380" y="-1924176"/>
            <a:ext cx="27940" cy="7560212"/>
          </a:xfrm>
          <a:prstGeom prst="bentConnector3">
            <a:avLst>
              <a:gd name="adj1" fmla="val -818182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680CEBA-C421-4FED-97C8-61B2E3E15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1488" y="1186678"/>
            <a:ext cx="0" cy="418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1BEB47A-9C42-4FF9-AA9C-52CB3DC88925}"/>
              </a:ext>
            </a:extLst>
          </p:cNvPr>
          <p:cNvSpPr txBox="1"/>
          <p:nvPr/>
        </p:nvSpPr>
        <p:spPr>
          <a:xfrm>
            <a:off x="1029949" y="3337696"/>
            <a:ext cx="14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Kenrnel_size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EB93C696-409D-4721-AF02-AF37652B7CE9}"/>
              </a:ext>
            </a:extLst>
          </p:cNvPr>
          <p:cNvSpPr txBox="1"/>
          <p:nvPr/>
        </p:nvSpPr>
        <p:spPr>
          <a:xfrm>
            <a:off x="1025395" y="374590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00F00E29-4558-4CC8-9E51-E1482EEAD0CD}"/>
              </a:ext>
            </a:extLst>
          </p:cNvPr>
          <p:cNvSpPr txBox="1"/>
          <p:nvPr/>
        </p:nvSpPr>
        <p:spPr>
          <a:xfrm>
            <a:off x="1032167" y="2933460"/>
            <a:ext cx="81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EB555-ADA0-4506-8163-6E24EFFF81B0}"/>
              </a:ext>
            </a:extLst>
          </p:cNvPr>
          <p:cNvSpPr txBox="1"/>
          <p:nvPr/>
        </p:nvSpPr>
        <p:spPr>
          <a:xfrm>
            <a:off x="1000283" y="4195134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185DE-51D0-4613-88B7-C9BBC8E02A83}"/>
              </a:ext>
            </a:extLst>
          </p:cNvPr>
          <p:cNvSpPr/>
          <p:nvPr/>
        </p:nvSpPr>
        <p:spPr>
          <a:xfrm>
            <a:off x="5220964" y="189567"/>
            <a:ext cx="1601047" cy="9971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A4C8B-F0F4-EAD5-99BA-6079413E8E0E}"/>
              </a:ext>
            </a:extLst>
          </p:cNvPr>
          <p:cNvSpPr/>
          <p:nvPr/>
        </p:nvSpPr>
        <p:spPr>
          <a:xfrm>
            <a:off x="3750058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A255AE-0C34-1B7E-E26A-F45F44E0A5CD}"/>
              </a:ext>
            </a:extLst>
          </p:cNvPr>
          <p:cNvSpPr/>
          <p:nvPr/>
        </p:nvSpPr>
        <p:spPr>
          <a:xfrm>
            <a:off x="3750058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042FC4-FF02-6146-B3D5-697B7DA2CC86}"/>
              </a:ext>
            </a:extLst>
          </p:cNvPr>
          <p:cNvSpPr/>
          <p:nvPr/>
        </p:nvSpPr>
        <p:spPr>
          <a:xfrm>
            <a:off x="3750058" y="559245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39ED7-B9FB-B5F3-10EC-F41EFF96E7F4}"/>
              </a:ext>
            </a:extLst>
          </p:cNvPr>
          <p:cNvSpPr/>
          <p:nvPr/>
        </p:nvSpPr>
        <p:spPr>
          <a:xfrm>
            <a:off x="1033720" y="184196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26DF94-D8DA-53FC-0B88-FBDC1D9CACE1}"/>
              </a:ext>
            </a:extLst>
          </p:cNvPr>
          <p:cNvSpPr/>
          <p:nvPr/>
        </p:nvSpPr>
        <p:spPr>
          <a:xfrm>
            <a:off x="8593932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56098-726E-BE24-6629-6B0055B5A0F3}"/>
              </a:ext>
            </a:extLst>
          </p:cNvPr>
          <p:cNvSpPr/>
          <p:nvPr/>
        </p:nvSpPr>
        <p:spPr>
          <a:xfrm>
            <a:off x="6151629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1C857D-EE87-0D24-2017-906E6324C9ED}"/>
              </a:ext>
            </a:extLst>
          </p:cNvPr>
          <p:cNvSpPr/>
          <p:nvPr/>
        </p:nvSpPr>
        <p:spPr>
          <a:xfrm>
            <a:off x="8593932" y="558508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6A8655-2293-C3A6-56D0-5D643F595B98}"/>
              </a:ext>
            </a:extLst>
          </p:cNvPr>
          <p:cNvSpPr txBox="1"/>
          <p:nvPr/>
        </p:nvSpPr>
        <p:spPr>
          <a:xfrm>
            <a:off x="5256617" y="503456"/>
            <a:ext cx="152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點餐卡辨識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9DAA02-F642-D686-E11E-252D3403A41D}"/>
              </a:ext>
            </a:extLst>
          </p:cNvPr>
          <p:cNvSpPr txBox="1"/>
          <p:nvPr/>
        </p:nvSpPr>
        <p:spPr>
          <a:xfrm>
            <a:off x="4082108" y="2183789"/>
            <a:ext cx="9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F505C9-1389-E407-6A71-F86016F4C65F}"/>
              </a:ext>
            </a:extLst>
          </p:cNvPr>
          <p:cNvSpPr txBox="1"/>
          <p:nvPr/>
        </p:nvSpPr>
        <p:spPr>
          <a:xfrm>
            <a:off x="4073176" y="4686258"/>
            <a:ext cx="94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3474704-FCE1-10C9-DA40-880F2C1F06CC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>
            <a:off x="4550582" y="2867011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E703C86-1A12-5F00-D803-69AD089147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550582" y="5348715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8529DDE-454B-56F5-21BC-0AC32CE36EF9}"/>
              </a:ext>
            </a:extLst>
          </p:cNvPr>
          <p:cNvSpPr txBox="1"/>
          <p:nvPr/>
        </p:nvSpPr>
        <p:spPr>
          <a:xfrm>
            <a:off x="3850765" y="5743776"/>
            <a:ext cx="139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形態學把文字除掉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142BB6D-25C0-0E3C-688B-EB35B81407BE}"/>
              </a:ext>
            </a:extLst>
          </p:cNvPr>
          <p:cNvSpPr txBox="1"/>
          <p:nvPr/>
        </p:nvSpPr>
        <p:spPr>
          <a:xfrm>
            <a:off x="1494389" y="2126398"/>
            <a:ext cx="67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D55EF83-95F7-CB8B-8779-42FC519DA17B}"/>
              </a:ext>
            </a:extLst>
          </p:cNvPr>
          <p:cNvSpPr txBox="1"/>
          <p:nvPr/>
        </p:nvSpPr>
        <p:spPr>
          <a:xfrm>
            <a:off x="8949547" y="2169274"/>
            <a:ext cx="9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後處理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B61C96-9299-B5FA-4A5C-E25F619FA078}"/>
              </a:ext>
            </a:extLst>
          </p:cNvPr>
          <p:cNvSpPr txBox="1"/>
          <p:nvPr/>
        </p:nvSpPr>
        <p:spPr>
          <a:xfrm>
            <a:off x="6546672" y="2155849"/>
            <a:ext cx="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3055B45-8E9F-0B0F-2D3C-B116B10B44CE}"/>
              </a:ext>
            </a:extLst>
          </p:cNvPr>
          <p:cNvSpPr txBox="1"/>
          <p:nvPr/>
        </p:nvSpPr>
        <p:spPr>
          <a:xfrm>
            <a:off x="8805156" y="5898971"/>
            <a:ext cx="1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統計數量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01931B-DD1A-B84E-2959-20B0E6BB7323}"/>
              </a:ext>
            </a:extLst>
          </p:cNvPr>
          <p:cNvSpPr/>
          <p:nvPr/>
        </p:nvSpPr>
        <p:spPr>
          <a:xfrm>
            <a:off x="3750058" y="311075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12A060-33FB-6457-CBC5-9603C842C001}"/>
              </a:ext>
            </a:extLst>
          </p:cNvPr>
          <p:cNvSpPr txBox="1"/>
          <p:nvPr/>
        </p:nvSpPr>
        <p:spPr>
          <a:xfrm>
            <a:off x="3983032" y="3424641"/>
            <a:ext cx="113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3C207-3C5E-4B20-3A05-223E5E762817}"/>
              </a:ext>
            </a:extLst>
          </p:cNvPr>
          <p:cNvSpPr/>
          <p:nvPr/>
        </p:nvSpPr>
        <p:spPr>
          <a:xfrm>
            <a:off x="8593932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69B41-A07A-878E-DAB7-729DAC86DD76}"/>
              </a:ext>
            </a:extLst>
          </p:cNvPr>
          <p:cNvSpPr txBox="1"/>
          <p:nvPr/>
        </p:nvSpPr>
        <p:spPr>
          <a:xfrm>
            <a:off x="8826906" y="4622570"/>
            <a:ext cx="126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16B151-854D-E577-4026-A81763D9BFFE}"/>
              </a:ext>
            </a:extLst>
          </p:cNvPr>
          <p:cNvSpPr/>
          <p:nvPr/>
        </p:nvSpPr>
        <p:spPr>
          <a:xfrm>
            <a:off x="8593932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9FA96-C278-D618-AAD5-34D14AB63549}"/>
              </a:ext>
            </a:extLst>
          </p:cNvPr>
          <p:cNvSpPr txBox="1"/>
          <p:nvPr/>
        </p:nvSpPr>
        <p:spPr>
          <a:xfrm>
            <a:off x="8779330" y="3432015"/>
            <a:ext cx="12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2BBBFF3-8829-6E99-E6AE-89AE52E0CA4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4550582" y="4107863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48F946D-0904-3E9C-5F39-2E65A14BAD2C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9394456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9C9ACA6-5742-2B41-2707-56EACA8D7E7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9394456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DD3C8C-5046-5528-B8C5-9B700D90515A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9394456" y="5348715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F7AFBC1-B596-5BEA-2486-CA0C364AACA6}"/>
              </a:ext>
            </a:extLst>
          </p:cNvPr>
          <p:cNvSpPr/>
          <p:nvPr/>
        </p:nvSpPr>
        <p:spPr>
          <a:xfrm>
            <a:off x="6138385" y="434654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F01A3C9-1944-AA0C-A614-75B51BA0811E}"/>
              </a:ext>
            </a:extLst>
          </p:cNvPr>
          <p:cNvSpPr/>
          <p:nvPr/>
        </p:nvSpPr>
        <p:spPr>
          <a:xfrm>
            <a:off x="6146146" y="310822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08EEDEF-66E4-40C1-239D-533A11FA35A8}"/>
              </a:ext>
            </a:extLst>
          </p:cNvPr>
          <p:cNvSpPr txBox="1"/>
          <p:nvPr/>
        </p:nvSpPr>
        <p:spPr>
          <a:xfrm>
            <a:off x="6418320" y="448407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15840055-A7B6-DC07-FC7F-B6C01B066A2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00052" y="1605593"/>
            <a:ext cx="2452101" cy="26430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1BEA08E-26B0-7B90-A460-128518A77A2C}"/>
              </a:ext>
            </a:extLst>
          </p:cNvPr>
          <p:cNvCxnSpPr>
            <a:cxnSpLocks/>
            <a:stCxn id="20" idx="2"/>
            <a:endCxn id="60" idx="0"/>
          </p:cNvCxnSpPr>
          <p:nvPr/>
        </p:nvCxnSpPr>
        <p:spPr>
          <a:xfrm flipH="1">
            <a:off x="6946670" y="2867011"/>
            <a:ext cx="5483" cy="241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B6CAA2F-60F9-34A9-6771-DE89C8C331CC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flipH="1">
            <a:off x="6938909" y="4105331"/>
            <a:ext cx="7761" cy="241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F97D62C-ACA0-0DC2-AEF3-8FA928710A4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550582" y="1605593"/>
            <a:ext cx="0" cy="264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0B968F-2B98-74D3-A8AE-7F51A573C501}"/>
              </a:ext>
            </a:extLst>
          </p:cNvPr>
          <p:cNvSpPr txBox="1"/>
          <p:nvPr/>
        </p:nvSpPr>
        <p:spPr>
          <a:xfrm>
            <a:off x="6418320" y="3243317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</p:spTree>
    <p:extLst>
      <p:ext uri="{BB962C8B-B14F-4D97-AF65-F5344CB8AC3E}">
        <p14:creationId xmlns:p14="http://schemas.microsoft.com/office/powerpoint/2010/main" val="289618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22597" y="1343844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程式執行到結束共花費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0.0096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i5-10300H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GTX1650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051BA4-97A1-510E-A4DC-2615683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81" y="2505670"/>
            <a:ext cx="5087519" cy="9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2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068E0F57-3BCE-6D35-A00E-73E0CECE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pic>
        <p:nvPicPr>
          <p:cNvPr id="5" name="圖片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E9463086-263A-3533-4A68-7A1239D84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451CE0-E0AA-FFF9-7D91-FE59738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8" y="5825802"/>
            <a:ext cx="6788161" cy="7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9" name="圖片 8" descr="一張含有 螢幕擷取畫面, 黑色, 黑與白, 黑暗 的圖片&#10;&#10;自動產生的描述">
            <a:extLst>
              <a:ext uri="{FF2B5EF4-FFF2-40B4-BE49-F238E27FC236}">
                <a16:creationId xmlns:a16="http://schemas.microsoft.com/office/drawing/2014/main" id="{3208A25E-3C39-8801-C2CC-88F6FC44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5" y="2086366"/>
            <a:ext cx="2214372" cy="4689258"/>
          </a:xfrm>
          <a:prstGeom prst="rect">
            <a:avLst/>
          </a:prstGeom>
        </p:spPr>
      </p:pic>
      <p:pic>
        <p:nvPicPr>
          <p:cNvPr id="15" name="圖片 14" descr="一張含有 螢幕擷取畫面, 黑色, 黑暗, 黑與白 的圖片&#10;&#10;自動產生的描述">
            <a:extLst>
              <a:ext uri="{FF2B5EF4-FFF2-40B4-BE49-F238E27FC236}">
                <a16:creationId xmlns:a16="http://schemas.microsoft.com/office/drawing/2014/main" id="{916D0B5F-56AF-DE68-9A05-994F21CA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40" y="2086366"/>
            <a:ext cx="2214372" cy="46892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D0BF9-07DD-59F4-CD62-FB0984E19B48}"/>
              </a:ext>
            </a:extLst>
          </p:cNvPr>
          <p:cNvSpPr txBox="1"/>
          <p:nvPr/>
        </p:nvSpPr>
        <p:spPr>
          <a:xfrm>
            <a:off x="878401" y="1107647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取兩者光流後經過設定最小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最大光流幅度，來排除大範圍運動（例如圖片亮度變化）所帶來的誤判，可得到左圖，要獲得更精確的結果，可以使用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的結果以及光流檢測結果相結合，如右圖。</a:t>
            </a:r>
          </a:p>
        </p:txBody>
      </p:sp>
    </p:spTree>
    <p:extLst>
      <p:ext uri="{BB962C8B-B14F-4D97-AF65-F5344CB8AC3E}">
        <p14:creationId xmlns:p14="http://schemas.microsoft.com/office/powerpoint/2010/main" val="371790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10" name="圖片 9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7529B252-6C2A-559F-98B3-40A255BA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061339"/>
            <a:ext cx="2586482" cy="5477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E406EE-5941-6053-4611-E986F968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64" y="1343844"/>
            <a:ext cx="4272071" cy="8152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9D4612-2BF4-358B-6910-13E21D47FB54}"/>
              </a:ext>
            </a:extLst>
          </p:cNvPr>
          <p:cNvSpPr txBox="1"/>
          <p:nvPr/>
        </p:nvSpPr>
        <p:spPr>
          <a:xfrm>
            <a:off x="3974698" y="2347517"/>
            <a:ext cx="856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取差值測試  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(0.0096s)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密集光流測試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(0.2832s)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90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圖像匹配測試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3EFD16-2B68-4313-A555-7564047D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1719695"/>
            <a:ext cx="685800" cy="4953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8EAE8CB-F1D0-416D-825B-E8B7899EC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4402288"/>
            <a:ext cx="100965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E5A4F0-E4DC-4FF7-B1DF-0EB90B4E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742465"/>
            <a:ext cx="1085850" cy="4953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8FD5C04-43F2-4A8B-8289-EDC1A600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063592"/>
            <a:ext cx="1085850" cy="495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A3E0A0-B932-4438-A7D7-774BD0F81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2382120"/>
            <a:ext cx="685800" cy="495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DF1A2E4-E306-49ED-B1FB-FE3A549CE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063592"/>
            <a:ext cx="685800" cy="4953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D27078B-7B63-4378-A6AC-12D99562F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742465"/>
            <a:ext cx="685800" cy="4762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6A652D5-2E43-4DC5-97D4-AE01F8746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4402288"/>
            <a:ext cx="685800" cy="4762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D6D73B3-4A15-48F3-9A03-7B648F3F3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2382120"/>
            <a:ext cx="1085850" cy="4953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A26F3C5-FBFF-4872-BC67-2E1BD513B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1719695"/>
            <a:ext cx="1085850" cy="4953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14F79F-D24D-4159-9367-F025704E59F9}"/>
              </a:ext>
            </a:extLst>
          </p:cNvPr>
          <p:cNvSpPr txBox="1"/>
          <p:nvPr/>
        </p:nvSpPr>
        <p:spPr>
          <a:xfrm>
            <a:off x="838200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B463EB-3601-49AD-BE75-7F05B8870818}"/>
              </a:ext>
            </a:extLst>
          </p:cNvPr>
          <p:cNvSpPr txBox="1"/>
          <p:nvPr/>
        </p:nvSpPr>
        <p:spPr>
          <a:xfrm>
            <a:off x="2639291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短格子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0AFFA15-DE6C-4FA9-93DD-185D68B61C11}"/>
              </a:ext>
            </a:extLst>
          </p:cNvPr>
          <p:cNvSpPr txBox="1"/>
          <p:nvPr/>
        </p:nvSpPr>
        <p:spPr>
          <a:xfrm>
            <a:off x="4987636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43A335-951B-43E3-8B68-E65B40347C36}"/>
              </a:ext>
            </a:extLst>
          </p:cNvPr>
          <p:cNvSpPr txBox="1"/>
          <p:nvPr/>
        </p:nvSpPr>
        <p:spPr>
          <a:xfrm>
            <a:off x="7667513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521B4-508C-41A9-89B7-1FE649FC3A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71" y="1461654"/>
            <a:ext cx="2057196" cy="43849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9BAD1D-0C0A-4910-BA83-643C7B8BA4B0}"/>
              </a:ext>
            </a:extLst>
          </p:cNvPr>
          <p:cNvSpPr/>
          <p:nvPr/>
        </p:nvSpPr>
        <p:spPr>
          <a:xfrm>
            <a:off x="8591550" y="2251075"/>
            <a:ext cx="241300" cy="184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761A92-97F8-448D-B33D-46CD4F8D6FB8}"/>
              </a:ext>
            </a:extLst>
          </p:cNvPr>
          <p:cNvSpPr/>
          <p:nvPr/>
        </p:nvSpPr>
        <p:spPr>
          <a:xfrm>
            <a:off x="8591550" y="3184525"/>
            <a:ext cx="361950" cy="14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EF9C4F-F106-48D1-864E-EA781BA2B215}"/>
              </a:ext>
            </a:extLst>
          </p:cNvPr>
          <p:cNvSpPr/>
          <p:nvPr/>
        </p:nvSpPr>
        <p:spPr>
          <a:xfrm>
            <a:off x="8265856" y="3041650"/>
            <a:ext cx="325694" cy="1428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AC8610-56DC-4E14-8F4B-ED03F8869054}"/>
              </a:ext>
            </a:extLst>
          </p:cNvPr>
          <p:cNvSpPr/>
          <p:nvPr/>
        </p:nvSpPr>
        <p:spPr>
          <a:xfrm>
            <a:off x="8963945" y="3006726"/>
            <a:ext cx="325694" cy="171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DCB357-A994-4912-A5C0-586DE43E3D53}"/>
              </a:ext>
            </a:extLst>
          </p:cNvPr>
          <p:cNvSpPr/>
          <p:nvPr/>
        </p:nvSpPr>
        <p:spPr>
          <a:xfrm>
            <a:off x="8265856" y="332105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86B673-F807-4653-B414-8DEDC5DBB57B}"/>
              </a:ext>
            </a:extLst>
          </p:cNvPr>
          <p:cNvSpPr/>
          <p:nvPr/>
        </p:nvSpPr>
        <p:spPr>
          <a:xfrm>
            <a:off x="8942131" y="333744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9B9665-E75A-4D53-A738-7234F4C75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71" y="1429879"/>
            <a:ext cx="205719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SIFT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尺度不變特徵變換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C14AD2A-ED42-4C26-8C24-335A54BA9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829292"/>
            <a:ext cx="1057275" cy="46672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99BEA7A-83A5-4070-A2B0-1C6BAB5A6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143781"/>
            <a:ext cx="1057275" cy="4667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CBF53D1-AC16-447B-B251-3F8D67E21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02" y="3537988"/>
            <a:ext cx="1057275" cy="466725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C99EE599-804E-4CB8-AD34-9699B16E1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4352484"/>
            <a:ext cx="1057275" cy="46672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8B519C6-764B-4FB9-914B-F63F02734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1474986"/>
            <a:ext cx="1057275" cy="47625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CD46A9A-7349-441A-941C-A42956A874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5167404"/>
            <a:ext cx="1057275" cy="466725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C611445B-9224-4683-BC3F-39B92A92AB1A}"/>
              </a:ext>
            </a:extLst>
          </p:cNvPr>
          <p:cNvSpPr/>
          <p:nvPr/>
        </p:nvSpPr>
        <p:spPr>
          <a:xfrm>
            <a:off x="5835650" y="2572819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9E21440-2C35-4B30-9F8F-84E85EED6BFA}"/>
              </a:ext>
            </a:extLst>
          </p:cNvPr>
          <p:cNvSpPr/>
          <p:nvPr/>
        </p:nvSpPr>
        <p:spPr>
          <a:xfrm>
            <a:off x="6193367" y="3062655"/>
            <a:ext cx="297487" cy="1610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73F6733-6C3C-49ED-80E1-87120B2C70AA}"/>
              </a:ext>
            </a:extLst>
          </p:cNvPr>
          <p:cNvSpPr/>
          <p:nvPr/>
        </p:nvSpPr>
        <p:spPr>
          <a:xfrm>
            <a:off x="5880100" y="3382271"/>
            <a:ext cx="2688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3BF85A4-D9AF-43DA-8E25-638D983C8065}"/>
              </a:ext>
            </a:extLst>
          </p:cNvPr>
          <p:cNvSpPr/>
          <p:nvPr/>
        </p:nvSpPr>
        <p:spPr>
          <a:xfrm>
            <a:off x="6220401" y="3385456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0FAE056-85A6-4271-9C28-CA9ACAED4036}"/>
              </a:ext>
            </a:extLst>
          </p:cNvPr>
          <p:cNvSpPr/>
          <p:nvPr/>
        </p:nvSpPr>
        <p:spPr>
          <a:xfrm>
            <a:off x="5531242" y="3701888"/>
            <a:ext cx="266308" cy="1546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AF40F33-F056-4C5D-B8C4-C409C643A3FB}"/>
              </a:ext>
            </a:extLst>
          </p:cNvPr>
          <p:cNvSpPr/>
          <p:nvPr/>
        </p:nvSpPr>
        <p:spPr>
          <a:xfrm>
            <a:off x="5880100" y="3701888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8BA3C7D-82A2-444E-A8EA-E26F276A57F5}"/>
              </a:ext>
            </a:extLst>
          </p:cNvPr>
          <p:cNvSpPr/>
          <p:nvPr/>
        </p:nvSpPr>
        <p:spPr>
          <a:xfrm>
            <a:off x="5531242" y="4010282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910594F-FD26-43D6-AC50-2578771BAD17}"/>
              </a:ext>
            </a:extLst>
          </p:cNvPr>
          <p:cNvSpPr/>
          <p:nvPr/>
        </p:nvSpPr>
        <p:spPr>
          <a:xfrm>
            <a:off x="5861049" y="401028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ECF8E8-43A3-4582-B8B7-6EB08D7113DB}"/>
              </a:ext>
            </a:extLst>
          </p:cNvPr>
          <p:cNvSpPr/>
          <p:nvPr/>
        </p:nvSpPr>
        <p:spPr>
          <a:xfrm>
            <a:off x="5546921" y="4174542"/>
            <a:ext cx="228856" cy="1206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E167F52-3E5A-4940-86C9-71F728D479DE}"/>
              </a:ext>
            </a:extLst>
          </p:cNvPr>
          <p:cNvSpPr/>
          <p:nvPr/>
        </p:nvSpPr>
        <p:spPr>
          <a:xfrm>
            <a:off x="6229221" y="415913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161A7E5-EF13-4DF2-90AD-61E9BFE4F085}"/>
              </a:ext>
            </a:extLst>
          </p:cNvPr>
          <p:cNvSpPr/>
          <p:nvPr/>
        </p:nvSpPr>
        <p:spPr>
          <a:xfrm>
            <a:off x="5546920" y="4292438"/>
            <a:ext cx="244535" cy="20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B6C8CA-AFF1-4EA2-851F-9AF2631C779C}"/>
              </a:ext>
            </a:extLst>
          </p:cNvPr>
          <p:cNvSpPr/>
          <p:nvPr/>
        </p:nvSpPr>
        <p:spPr>
          <a:xfrm>
            <a:off x="6232524" y="4660165"/>
            <a:ext cx="231294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B0EFB5A-75DA-46DC-ADB8-332FF0348FEE}"/>
              </a:ext>
            </a:extLst>
          </p:cNvPr>
          <p:cNvSpPr/>
          <p:nvPr/>
        </p:nvSpPr>
        <p:spPr>
          <a:xfrm>
            <a:off x="5546921" y="4810331"/>
            <a:ext cx="219272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941CA9E-78EA-436C-B7C7-8B3F8543A67C}"/>
              </a:ext>
            </a:extLst>
          </p:cNvPr>
          <p:cNvSpPr/>
          <p:nvPr/>
        </p:nvSpPr>
        <p:spPr>
          <a:xfrm>
            <a:off x="5429445" y="4946353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2138E11-EEEA-4CA4-A79F-A4CB94421890}"/>
              </a:ext>
            </a:extLst>
          </p:cNvPr>
          <p:cNvSpPr/>
          <p:nvPr/>
        </p:nvSpPr>
        <p:spPr>
          <a:xfrm>
            <a:off x="5421606" y="5110614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9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55B253-B3E3-4855-9478-47F2FC91FDCB}"/>
              </a:ext>
            </a:extLst>
          </p:cNvPr>
          <p:cNvSpPr/>
          <p:nvPr/>
        </p:nvSpPr>
        <p:spPr>
          <a:xfrm>
            <a:off x="5842000" y="2163911"/>
            <a:ext cx="207433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96535D6-31B3-48A3-AE33-6EEBE8AD74D5}"/>
              </a:ext>
            </a:extLst>
          </p:cNvPr>
          <p:cNvSpPr/>
          <p:nvPr/>
        </p:nvSpPr>
        <p:spPr>
          <a:xfrm>
            <a:off x="6096000" y="21639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E495D24-739D-4C7D-B31E-4216BAFD77D2}"/>
              </a:ext>
            </a:extLst>
          </p:cNvPr>
          <p:cNvSpPr/>
          <p:nvPr/>
        </p:nvSpPr>
        <p:spPr>
          <a:xfrm>
            <a:off x="6096000" y="23163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C63C566-C82D-4194-BCDF-82EFB17C5109}"/>
              </a:ext>
            </a:extLst>
          </p:cNvPr>
          <p:cNvSpPr/>
          <p:nvPr/>
        </p:nvSpPr>
        <p:spPr>
          <a:xfrm>
            <a:off x="5858932" y="244898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C2D83A-3B0D-4F1C-81AA-B09B0F7FCF5B}"/>
              </a:ext>
            </a:extLst>
          </p:cNvPr>
          <p:cNvSpPr/>
          <p:nvPr/>
        </p:nvSpPr>
        <p:spPr>
          <a:xfrm>
            <a:off x="6096000" y="257739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7CDD87B-0CBB-443D-B921-721632769D0E}"/>
              </a:ext>
            </a:extLst>
          </p:cNvPr>
          <p:cNvSpPr/>
          <p:nvPr/>
        </p:nvSpPr>
        <p:spPr>
          <a:xfrm>
            <a:off x="5901267" y="2892436"/>
            <a:ext cx="194733" cy="170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6A5873-4A6D-457C-8EA4-3D5311257CED}"/>
              </a:ext>
            </a:extLst>
          </p:cNvPr>
          <p:cNvSpPr/>
          <p:nvPr/>
        </p:nvSpPr>
        <p:spPr>
          <a:xfrm>
            <a:off x="6269567" y="2910231"/>
            <a:ext cx="173567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C3ACF03-A934-445D-80FF-901CE7A6A6B8}"/>
              </a:ext>
            </a:extLst>
          </p:cNvPr>
          <p:cNvSpPr/>
          <p:nvPr/>
        </p:nvSpPr>
        <p:spPr>
          <a:xfrm>
            <a:off x="5545667" y="3206588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69DE01F-362A-4260-9612-B0612FA79FBE}"/>
              </a:ext>
            </a:extLst>
          </p:cNvPr>
          <p:cNvSpPr/>
          <p:nvPr/>
        </p:nvSpPr>
        <p:spPr>
          <a:xfrm>
            <a:off x="6267098" y="323706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091930-6347-46EC-8D58-25E936197ED3}"/>
              </a:ext>
            </a:extLst>
          </p:cNvPr>
          <p:cNvSpPr/>
          <p:nvPr/>
        </p:nvSpPr>
        <p:spPr>
          <a:xfrm>
            <a:off x="5909381" y="3371482"/>
            <a:ext cx="209902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A8A12-11F4-4274-AFF2-4310D1667C62}"/>
              </a:ext>
            </a:extLst>
          </p:cNvPr>
          <p:cNvSpPr/>
          <p:nvPr/>
        </p:nvSpPr>
        <p:spPr>
          <a:xfrm>
            <a:off x="5566167" y="3561479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711AC8D-4DF6-4041-B16A-190F618B8AA4}"/>
              </a:ext>
            </a:extLst>
          </p:cNvPr>
          <p:cNvSpPr/>
          <p:nvPr/>
        </p:nvSpPr>
        <p:spPr>
          <a:xfrm>
            <a:off x="6267097" y="385964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2A38AB1-AED5-471D-BDAB-EBBFDF4E73B8}"/>
              </a:ext>
            </a:extLst>
          </p:cNvPr>
          <p:cNvSpPr/>
          <p:nvPr/>
        </p:nvSpPr>
        <p:spPr>
          <a:xfrm>
            <a:off x="5579533" y="4185936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1FC1C73-97B1-4A6D-831E-9F17ADE339BE}"/>
              </a:ext>
            </a:extLst>
          </p:cNvPr>
          <p:cNvSpPr/>
          <p:nvPr/>
        </p:nvSpPr>
        <p:spPr>
          <a:xfrm>
            <a:off x="5909381" y="4185937"/>
            <a:ext cx="173567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6DF91C0-3142-47F0-82DD-D72225B494A4}"/>
              </a:ext>
            </a:extLst>
          </p:cNvPr>
          <p:cNvSpPr/>
          <p:nvPr/>
        </p:nvSpPr>
        <p:spPr>
          <a:xfrm>
            <a:off x="5535852" y="4318609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32218D-8088-49D3-9FB1-8CD22FC1F1A7}"/>
              </a:ext>
            </a:extLst>
          </p:cNvPr>
          <p:cNvSpPr/>
          <p:nvPr/>
        </p:nvSpPr>
        <p:spPr>
          <a:xfrm>
            <a:off x="5579533" y="4645915"/>
            <a:ext cx="160201" cy="164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8FEE884-F9D7-496F-8A22-4232A6158D52}"/>
              </a:ext>
            </a:extLst>
          </p:cNvPr>
          <p:cNvSpPr/>
          <p:nvPr/>
        </p:nvSpPr>
        <p:spPr>
          <a:xfrm>
            <a:off x="6082948" y="5111656"/>
            <a:ext cx="209902" cy="185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8CE23B9-2FD7-4226-AAE7-7EE3A04A6737}"/>
              </a:ext>
            </a:extLst>
          </p:cNvPr>
          <p:cNvSpPr/>
          <p:nvPr/>
        </p:nvSpPr>
        <p:spPr>
          <a:xfrm>
            <a:off x="6303081" y="5123548"/>
            <a:ext cx="209902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C6816F-B99A-439C-910B-28D1E7A1F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22" y="1813478"/>
            <a:ext cx="695325" cy="400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F1C71B-C5EE-4831-B7DF-2657FFCDE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3" y="2519706"/>
            <a:ext cx="695325" cy="3905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F6E94B8-237F-44BD-A127-F4CB06729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6" y="3195637"/>
            <a:ext cx="1057275" cy="4667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413C2E7-6E7E-46FF-AAA0-7A09DE742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03" y="4007621"/>
            <a:ext cx="10572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9031-AE8A-4F5D-BA9C-8CEF37C6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10401" cy="691186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571417-7F23-4252-85F3-4FA78315AB54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6009379" y="1999785"/>
            <a:ext cx="1400689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90AB255-14AF-4349-8B43-FA0808F2D1A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67139" y="2016678"/>
            <a:ext cx="124925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2B7220-FCEC-458B-90F5-B3BA9ACE6516}"/>
              </a:ext>
            </a:extLst>
          </p:cNvPr>
          <p:cNvSpPr txBox="1"/>
          <p:nvPr/>
        </p:nvSpPr>
        <p:spPr>
          <a:xfrm>
            <a:off x="365336" y="1581617"/>
            <a:ext cx="13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輸入照片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F0EB90-7F22-404D-B3CF-259769F3A71D}"/>
              </a:ext>
            </a:extLst>
          </p:cNvPr>
          <p:cNvSpPr txBox="1"/>
          <p:nvPr/>
        </p:nvSpPr>
        <p:spPr>
          <a:xfrm>
            <a:off x="5955493" y="1625193"/>
            <a:ext cx="150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照片二值化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4CAAC6A-6D09-40B9-8285-D69207B633F7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531882" y="5059614"/>
            <a:ext cx="845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7A3D5F6-DDD8-4699-942E-8FAABF028A6C}"/>
              </a:ext>
            </a:extLst>
          </p:cNvPr>
          <p:cNvSpPr txBox="1"/>
          <p:nvPr/>
        </p:nvSpPr>
        <p:spPr>
          <a:xfrm>
            <a:off x="243010" y="4659504"/>
            <a:ext cx="144760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顯示價格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D9EB3D2-E974-410F-B810-ABFEC5035CE1}"/>
              </a:ext>
            </a:extLst>
          </p:cNvPr>
          <p:cNvSpPr txBox="1"/>
          <p:nvPr/>
        </p:nvSpPr>
        <p:spPr>
          <a:xfrm>
            <a:off x="9641552" y="3621402"/>
            <a:ext cx="180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利用計算該方格中的輪廓面積來找出菜單方格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8B27E9-94C2-5C96-CC66-25097F4E9E31}"/>
              </a:ext>
            </a:extLst>
          </p:cNvPr>
          <p:cNvSpPr/>
          <p:nvPr/>
        </p:nvSpPr>
        <p:spPr>
          <a:xfrm>
            <a:off x="4408332" y="150122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A0B79B-4423-B6E0-E82E-85D0FC5FD4BB}"/>
              </a:ext>
            </a:extLst>
          </p:cNvPr>
          <p:cNvSpPr txBox="1"/>
          <p:nvPr/>
        </p:nvSpPr>
        <p:spPr>
          <a:xfrm>
            <a:off x="4734367" y="1815118"/>
            <a:ext cx="9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563681-9A43-E4BE-D3DD-B9F26EE07C1D}"/>
              </a:ext>
            </a:extLst>
          </p:cNvPr>
          <p:cNvSpPr/>
          <p:nvPr/>
        </p:nvSpPr>
        <p:spPr>
          <a:xfrm>
            <a:off x="7410068" y="1518123"/>
            <a:ext cx="1601046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A04C1-966E-A0B1-EFDF-C34923228071}"/>
              </a:ext>
            </a:extLst>
          </p:cNvPr>
          <p:cNvSpPr txBox="1"/>
          <p:nvPr/>
        </p:nvSpPr>
        <p:spPr>
          <a:xfrm>
            <a:off x="7410068" y="1797061"/>
            <a:ext cx="160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形態學除噪點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91F126-A3D2-499D-1F94-2D683D8EB4BA}"/>
              </a:ext>
            </a:extLst>
          </p:cNvPr>
          <p:cNvSpPr/>
          <p:nvPr/>
        </p:nvSpPr>
        <p:spPr>
          <a:xfrm>
            <a:off x="8794671" y="4541418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3247B9-B27C-C30F-D0B4-8906F483F6B8}"/>
              </a:ext>
            </a:extLst>
          </p:cNvPr>
          <p:cNvSpPr/>
          <p:nvPr/>
        </p:nvSpPr>
        <p:spPr>
          <a:xfrm>
            <a:off x="3621535" y="4567317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459229B-6399-AC82-E2FF-C717960C354E}"/>
              </a:ext>
            </a:extLst>
          </p:cNvPr>
          <p:cNvSpPr txBox="1"/>
          <p:nvPr/>
        </p:nvSpPr>
        <p:spPr>
          <a:xfrm>
            <a:off x="3852902" y="4860616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A3C2C7D-5E0E-D5FA-9D24-D2A83C685FF8}"/>
              </a:ext>
            </a:extLst>
          </p:cNvPr>
          <p:cNvCxnSpPr>
            <a:cxnSpLocks/>
            <a:stCxn id="14" idx="1"/>
            <a:endCxn id="65" idx="3"/>
          </p:cNvCxnSpPr>
          <p:nvPr/>
        </p:nvCxnSpPr>
        <p:spPr>
          <a:xfrm flipH="1">
            <a:off x="7790033" y="5039974"/>
            <a:ext cx="1004638" cy="19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66A6147-0509-0440-26DD-7F3E539E9689}"/>
              </a:ext>
            </a:extLst>
          </p:cNvPr>
          <p:cNvSpPr/>
          <p:nvPr/>
        </p:nvSpPr>
        <p:spPr>
          <a:xfrm>
            <a:off x="1377016" y="456105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3270349-A9D1-0E0E-1BEC-F7A5FAF2D1CD}"/>
              </a:ext>
            </a:extLst>
          </p:cNvPr>
          <p:cNvSpPr txBox="1"/>
          <p:nvPr/>
        </p:nvSpPr>
        <p:spPr>
          <a:xfrm>
            <a:off x="1608383" y="4854358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計算總價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74F26FC6-7844-15D5-6CB0-2042E7B77C48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9011114" y="2016679"/>
            <a:ext cx="584082" cy="6280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FC1C22-CB39-E0D3-015F-F144AD409E90}"/>
              </a:ext>
            </a:extLst>
          </p:cNvPr>
          <p:cNvSpPr txBox="1"/>
          <p:nvPr/>
        </p:nvSpPr>
        <p:spPr>
          <a:xfrm>
            <a:off x="9595195" y="2081860"/>
            <a:ext cx="18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剩格子的圖片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FEDDA-EE92-FAC2-456D-6BA4093C86E3}"/>
              </a:ext>
            </a:extLst>
          </p:cNvPr>
          <p:cNvSpPr/>
          <p:nvPr/>
        </p:nvSpPr>
        <p:spPr>
          <a:xfrm>
            <a:off x="8794672" y="2644713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51B546-A31F-51A8-481F-479903114B11}"/>
              </a:ext>
            </a:extLst>
          </p:cNvPr>
          <p:cNvSpPr txBox="1"/>
          <p:nvPr/>
        </p:nvSpPr>
        <p:spPr>
          <a:xfrm>
            <a:off x="9011114" y="2798463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10D33B-614C-369D-8B5E-20229A371C32}"/>
              </a:ext>
            </a:extLst>
          </p:cNvPr>
          <p:cNvSpPr/>
          <p:nvPr/>
        </p:nvSpPr>
        <p:spPr>
          <a:xfrm>
            <a:off x="1716391" y="1518123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85F5E7A-5ED8-CE61-471C-F6A68B867364}"/>
              </a:ext>
            </a:extLst>
          </p:cNvPr>
          <p:cNvSpPr txBox="1"/>
          <p:nvPr/>
        </p:nvSpPr>
        <p:spPr>
          <a:xfrm>
            <a:off x="1966399" y="1818699"/>
            <a:ext cx="115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DEEC7AA-079C-EE1B-C5E1-A688BEEA841E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3317438" y="1999785"/>
            <a:ext cx="1090894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C2E67A4-1AB6-821A-CE29-3810E851EA49}"/>
              </a:ext>
            </a:extLst>
          </p:cNvPr>
          <p:cNvSpPr txBox="1"/>
          <p:nvPr/>
        </p:nvSpPr>
        <p:spPr>
          <a:xfrm>
            <a:off x="9123809" y="473645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4412AAC8-80EC-766B-A6A6-09CDF9C00F7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9145399" y="4091621"/>
            <a:ext cx="8995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E7686DB-9BFA-F2D4-0766-01065B919000}"/>
              </a:ext>
            </a:extLst>
          </p:cNvPr>
          <p:cNvSpPr txBox="1"/>
          <p:nvPr/>
        </p:nvSpPr>
        <p:spPr>
          <a:xfrm>
            <a:off x="7710503" y="3770837"/>
            <a:ext cx="124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利用座標把格子切成好幾個圖片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23CF4-211A-1DCD-D435-6D63D5452F51}"/>
              </a:ext>
            </a:extLst>
          </p:cNvPr>
          <p:cNvSpPr/>
          <p:nvPr/>
        </p:nvSpPr>
        <p:spPr>
          <a:xfrm>
            <a:off x="6188986" y="456105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BE060AB-0281-677D-98A9-5FB4FBAE83CF}"/>
              </a:ext>
            </a:extLst>
          </p:cNvPr>
          <p:cNvSpPr txBox="1"/>
          <p:nvPr/>
        </p:nvSpPr>
        <p:spPr>
          <a:xfrm>
            <a:off x="6587170" y="4736450"/>
            <a:ext cx="91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ACA9296E-C386-32C2-34F2-72856748C56A}"/>
              </a:ext>
            </a:extLst>
          </p:cNvPr>
          <p:cNvCxnSpPr>
            <a:cxnSpLocks/>
            <a:stCxn id="65" idx="1"/>
            <a:endCxn id="45" idx="3"/>
          </p:cNvCxnSpPr>
          <p:nvPr/>
        </p:nvCxnSpPr>
        <p:spPr>
          <a:xfrm flipH="1">
            <a:off x="5222582" y="5059615"/>
            <a:ext cx="966404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7AE91E8-838C-F11F-DE3C-363D7A1B9CB2}"/>
              </a:ext>
            </a:extLst>
          </p:cNvPr>
          <p:cNvCxnSpPr>
            <a:cxnSpLocks/>
            <a:stCxn id="45" idx="1"/>
            <a:endCxn id="66" idx="3"/>
          </p:cNvCxnSpPr>
          <p:nvPr/>
        </p:nvCxnSpPr>
        <p:spPr>
          <a:xfrm flipH="1" flipV="1">
            <a:off x="2978063" y="5059615"/>
            <a:ext cx="643472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DC5A51A-3B96-0B2B-860E-E86F9B68E1D8}"/>
              </a:ext>
            </a:extLst>
          </p:cNvPr>
          <p:cNvSpPr txBox="1"/>
          <p:nvPr/>
        </p:nvSpPr>
        <p:spPr>
          <a:xfrm>
            <a:off x="5168440" y="4047836"/>
            <a:ext cx="110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找出線後還要膨脹與切割</a:t>
            </a: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09854F1-F57C-CD65-B941-7A9CD90811A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2177540" y="5558170"/>
            <a:ext cx="0" cy="504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4B12504-49DC-6DD3-4F5F-13DB7706DE37}"/>
              </a:ext>
            </a:extLst>
          </p:cNvPr>
          <p:cNvSpPr txBox="1"/>
          <p:nvPr/>
        </p:nvSpPr>
        <p:spPr>
          <a:xfrm>
            <a:off x="1624745" y="6070130"/>
            <a:ext cx="110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</p:spTree>
    <p:extLst>
      <p:ext uri="{BB962C8B-B14F-4D97-AF65-F5344CB8AC3E}">
        <p14:creationId xmlns:p14="http://schemas.microsoft.com/office/powerpoint/2010/main" val="235279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38A1-1DC0-24B0-3664-6F6D8D68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D9183-D741-CA92-BA25-D2E89B23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F5484-6F13-03F9-8B13-4C899C84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將歪斜的圖片拉平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EA2AA6AD-5626-363F-3263-4BFF7A9E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04600"/>
              </p:ext>
            </p:extLst>
          </p:nvPr>
        </p:nvGraphicFramePr>
        <p:xfrm>
          <a:off x="838200" y="2881995"/>
          <a:ext cx="10929258" cy="143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輸入歪斜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out_image_path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經過透視變換拉平的圖片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0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F2FD-10FB-8DF0-AA1A-9F3A4D2D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941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4495403E-EB87-BB5A-F955-D8306855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1" y="1488281"/>
            <a:ext cx="1933344" cy="3132699"/>
          </a:xfr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5242B2-B66B-BEF7-12F7-69D4C717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88281"/>
            <a:ext cx="1828800" cy="3213445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40C5CCD-7B76-7F2F-F7D6-F9A60ED79811}"/>
              </a:ext>
            </a:extLst>
          </p:cNvPr>
          <p:cNvSpPr/>
          <p:nvPr/>
        </p:nvSpPr>
        <p:spPr>
          <a:xfrm>
            <a:off x="3280742" y="2811720"/>
            <a:ext cx="576470" cy="487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0798DE-5A0F-9666-1F01-D34147582788}"/>
              </a:ext>
            </a:extLst>
          </p:cNvPr>
          <p:cNvSpPr txBox="1"/>
          <p:nvPr/>
        </p:nvSpPr>
        <p:spPr>
          <a:xfrm>
            <a:off x="6505988" y="1488281"/>
            <a:ext cx="36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點出左上、右上、右下、左下四個點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使用透視變換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C8B450A-8AA2-E333-6BB9-0FC411A7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0" y="5532685"/>
            <a:ext cx="7059010" cy="68589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B07D8C9-12AE-1772-6CEF-28C529454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60" y="4793474"/>
            <a:ext cx="561100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手刻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FF377-FF0C-B8C7-AAF3-3B7296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對輸入的灰度圖像進行二值化處理。通過設定閾值，將像素值分為兩種：低於或等於閾值的像素設為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，高於閾值的像素設為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255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。處理後的圖像會保存到指定的輸出路徑。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threshold(image, thresh,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二值化處理後的影像數據。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98B201B9-DE93-472E-F5A8-FC950F50F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80990"/>
              </p:ext>
            </p:extLst>
          </p:nvPr>
        </p:nvGraphicFramePr>
        <p:xfrm>
          <a:off x="838200" y="2901873"/>
          <a:ext cx="10929258" cy="223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numpy.ndarray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輸入灰階圖片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二值化的閾值（可選，默認為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128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）。像素值大於該閾值將設為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，小於或等於該閾值設為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maxval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設定的最大值，所有大於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thresh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的像素將被設置為此值，默認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487942-D377-4CE4-9593-28CC2800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53"/>
            <a:ext cx="2324430" cy="49223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8C29B2-8927-419C-A2BF-DD50366D0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70" y="1377121"/>
            <a:ext cx="2324430" cy="49223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A2AFC1-5E85-4958-88CF-9066505CD0B7}"/>
              </a:ext>
            </a:extLst>
          </p:cNvPr>
          <p:cNvSpPr txBox="1"/>
          <p:nvPr/>
        </p:nvSpPr>
        <p:spPr>
          <a:xfrm>
            <a:off x="838200" y="977011"/>
            <a:ext cx="76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9EAA77-0661-4A51-8C01-D6CC08900889}"/>
              </a:ext>
            </a:extLst>
          </p:cNvPr>
          <p:cNvSpPr txBox="1"/>
          <p:nvPr/>
        </p:nvSpPr>
        <p:spPr>
          <a:xfrm>
            <a:off x="3771570" y="948509"/>
            <a:ext cx="76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080B63-1575-7F59-6253-2631CB14D08C}"/>
              </a:ext>
            </a:extLst>
          </p:cNvPr>
          <p:cNvSpPr txBox="1"/>
          <p:nvPr/>
        </p:nvSpPr>
        <p:spPr>
          <a:xfrm>
            <a:off x="6390967" y="1641987"/>
            <a:ext cx="314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將圖片分為黑色與白色</a:t>
            </a:r>
          </a:p>
        </p:txBody>
      </p:sp>
    </p:spTree>
    <p:extLst>
      <p:ext uri="{BB962C8B-B14F-4D97-AF65-F5344CB8AC3E}">
        <p14:creationId xmlns:p14="http://schemas.microsoft.com/office/powerpoint/2010/main" val="103557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手刻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630AE-7F58-2E7F-3740-395AC12B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使用形態學操作去除影像中的文字，返回處理後的影像數據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morphological_opening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kernel) 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形態學操作處理後的影像數據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A7430EDF-9F74-E0B7-D242-F576903D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4439"/>
              </p:ext>
            </p:extLst>
          </p:nvPr>
        </p:nvGraphicFramePr>
        <p:xfrm>
          <a:off x="838200" y="2322563"/>
          <a:ext cx="1092925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7055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輸入的二值化影像數據（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np.ndarray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，像素值為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或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它是用來在形態學操作中進行移動的模板，內核大小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大小可選）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477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1088</TotalTime>
  <Words>1636</Words>
  <Application>Microsoft Office PowerPoint</Application>
  <PresentationFormat>寬螢幕</PresentationFormat>
  <Paragraphs>302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嵌入式影像處理</vt:lpstr>
      <vt:lpstr>PowerPoint 簡報</vt:lpstr>
      <vt:lpstr>breakdown</vt:lpstr>
      <vt:lpstr>流程圖</vt:lpstr>
      <vt:lpstr>圖片拉平</vt:lpstr>
      <vt:lpstr>圖片拉平</vt:lpstr>
      <vt:lpstr>二值化(手刻)</vt:lpstr>
      <vt:lpstr>二值化</vt:lpstr>
      <vt:lpstr>形態學去除文字(手刻)</vt:lpstr>
      <vt:lpstr>形態學去除文字</vt:lpstr>
      <vt:lpstr>Search收集座標</vt:lpstr>
      <vt:lpstr>Search篩選格子</vt:lpstr>
      <vt:lpstr>Search</vt:lpstr>
      <vt:lpstr>圖片切割</vt:lpstr>
      <vt:lpstr>Sobel分線</vt:lpstr>
      <vt:lpstr>Sobel分線</vt:lpstr>
      <vt:lpstr>統計線的數量之前</vt:lpstr>
      <vt:lpstr>find_line</vt:lpstr>
      <vt:lpstr>find_line</vt:lpstr>
      <vt:lpstr>Multiply_price_amount計算單價並加總 </vt:lpstr>
      <vt:lpstr>Multiply_price_amount計算單價並加總 </vt:lpstr>
      <vt:lpstr>測試1</vt:lpstr>
      <vt:lpstr>測試2</vt:lpstr>
      <vt:lpstr>測試3</vt:lpstr>
      <vt:lpstr>後續</vt:lpstr>
      <vt:lpstr>ocr</vt:lpstr>
      <vt:lpstr>ocr</vt:lpstr>
      <vt:lpstr>取差值測試</vt:lpstr>
      <vt:lpstr>取差值測試</vt:lpstr>
      <vt:lpstr>取差值測試</vt:lpstr>
      <vt:lpstr>Farneback密集光流測試</vt:lpstr>
      <vt:lpstr>Farneback密集光流測試</vt:lpstr>
      <vt:lpstr>Farneback密集光流測試</vt:lpstr>
      <vt:lpstr>圖像匹配測試</vt:lpstr>
      <vt:lpstr>加入SIFT尺度不變特徵變換</vt:lpstr>
      <vt:lpstr>LBP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</dc:creator>
  <cp:lastModifiedBy>la der</cp:lastModifiedBy>
  <cp:revision>112</cp:revision>
  <dcterms:created xsi:type="dcterms:W3CDTF">2024-12-05T03:20:56Z</dcterms:created>
  <dcterms:modified xsi:type="dcterms:W3CDTF">2025-01-09T02:14:25Z</dcterms:modified>
</cp:coreProperties>
</file>